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4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2011680"/>
            <a:ext cx="5943600" cy="5943600"/>
          </a:xfrm>
          <a:prstGeom prst="ellipse">
            <a:avLst/>
          </a:prstGeom>
          <a:solidFill>
            <a:srgbClr val="004F9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754880"/>
            <a:ext cx="4572000" cy="4572000"/>
          </a:xfrm>
          <a:prstGeom prst="ellipse">
            <a:avLst/>
          </a:prstGeom>
          <a:solidFill>
            <a:srgbClr val="004F9F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417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9F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de Atenção Psicossocial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1965960"/>
            <a:ext cx="10241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Municipal de Monitoramento dos Riscos Psicossociais do Trabalho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379476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E7EC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o painel funciona e como cada município o alimenta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4892040"/>
            <a:ext cx="9875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9F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Fortalecimento da atenção psicossocial às trabalhadoras e aos trabalhadores da saúde da SES-MS e dos municípios de fronteira selecionados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5715000"/>
            <a:ext cx="9875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Cooperação Técnica SES/MS e OPAS/OMS · Produto 03 · Agosto de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é o Dashboard Municipal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Entregável de cada município participante do projeto. </a:t>
            </a:r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painel transforma dados administrativos que a gestão já produz todos os meses em alertas coletivos de sobrecarga e adoecimento no trabalho.</a:t>
            </a:r>
            <a:endParaRPr lang="en-US" sz="16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0"/>
            <a:ext cx="566928" cy="5669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34440" y="2688336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Prevenção coletiva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34440" y="3017520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Enxerga padrões de equipe e de unidade. Nunca identifica pessoas nem serve a controle disciplinar.</a:t>
            </a:r>
            <a:endParaRPr lang="en-US" sz="12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950208"/>
            <a:ext cx="566928" cy="56692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34440" y="3895344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 sistema novo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1234440" y="4224528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Roda em planilha eletrônica, alimentada por relatórios de rotina do RH, da folha, do ponto e do e-saúde.</a:t>
            </a:r>
            <a:endParaRPr lang="en-US" sz="12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157216"/>
            <a:ext cx="566928" cy="56692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234440" y="5102352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Sob responsabilidade dos pontos focais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1234440" y="5431536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 apoio do matriciamento quinzenal e do monitoramento estadual da CVIST/SES.</a:t>
            </a:r>
            <a:endParaRPr lang="en-US" sz="1250" dirty="0"/>
          </a:p>
        </p:txBody>
      </p:sp>
      <p:sp>
        <p:nvSpPr>
          <p:cNvPr id="13" name="Shape 8"/>
          <p:cNvSpPr/>
          <p:nvPr/>
        </p:nvSpPr>
        <p:spPr>
          <a:xfrm>
            <a:off x="6903720" y="1234440"/>
            <a:ext cx="4828032" cy="4937760"/>
          </a:xfrm>
          <a:prstGeom prst="roundRect">
            <a:avLst>
              <a:gd name="adj" fmla="val 2273"/>
            </a:avLst>
          </a:prstGeom>
          <a:solidFill>
            <a:srgbClr val="E7ECF1"/>
          </a:solidFill>
          <a:ln/>
        </p:spPr>
      </p:sp>
      <p:sp>
        <p:nvSpPr>
          <p:cNvPr id="14" name="Text 9"/>
          <p:cNvSpPr/>
          <p:nvPr/>
        </p:nvSpPr>
        <p:spPr>
          <a:xfrm>
            <a:off x="7269480" y="150876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5 abas do arquivo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7269480" y="2084832"/>
            <a:ext cx="384048" cy="384048"/>
          </a:xfrm>
          <a:prstGeom prst="ellipse">
            <a:avLst/>
          </a:prstGeom>
          <a:solidFill>
            <a:srgbClr val="004F9F"/>
          </a:solidFill>
          <a:ln/>
        </p:spPr>
      </p:sp>
      <p:sp>
        <p:nvSpPr>
          <p:cNvPr id="16" name="Text 11"/>
          <p:cNvSpPr/>
          <p:nvPr/>
        </p:nvSpPr>
        <p:spPr>
          <a:xfrm>
            <a:off x="7269480" y="20848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7818120" y="1984248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Instruções: </a:t>
            </a:r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passo a passo, legenda e regras de LGPD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7269480" y="2871216"/>
            <a:ext cx="384048" cy="384048"/>
          </a:xfrm>
          <a:prstGeom prst="ellipse">
            <a:avLst/>
          </a:prstGeom>
          <a:solidFill>
            <a:srgbClr val="004F9F"/>
          </a:solidFill>
          <a:ln/>
        </p:spPr>
      </p:sp>
      <p:sp>
        <p:nvSpPr>
          <p:cNvPr id="19" name="Text 14"/>
          <p:cNvSpPr/>
          <p:nvPr/>
        </p:nvSpPr>
        <p:spPr>
          <a:xfrm>
            <a:off x="7269480" y="28712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7818120" y="2770632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Painel: </a:t>
            </a:r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leitura executiva e situação por município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7269480" y="3657600"/>
            <a:ext cx="384048" cy="384048"/>
          </a:xfrm>
          <a:prstGeom prst="ellipse">
            <a:avLst/>
          </a:prstGeom>
          <a:solidFill>
            <a:srgbClr val="004F9F"/>
          </a:solidFill>
          <a:ln/>
        </p:spPr>
      </p:sp>
      <p:sp>
        <p:nvSpPr>
          <p:cNvPr id="22" name="Text 17"/>
          <p:cNvSpPr/>
          <p:nvPr/>
        </p:nvSpPr>
        <p:spPr>
          <a:xfrm>
            <a:off x="7269480" y="3657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23" name="Text 18"/>
          <p:cNvSpPr/>
          <p:nvPr/>
        </p:nvSpPr>
        <p:spPr>
          <a:xfrm>
            <a:off x="7818120" y="3557016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Parâmetros: </a:t>
            </a:r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limiares de alerta calibráveis pela gestão</a:t>
            </a:r>
            <a:endParaRPr lang="en-US" sz="1250" dirty="0"/>
          </a:p>
        </p:txBody>
      </p:sp>
      <p:sp>
        <p:nvSpPr>
          <p:cNvPr id="24" name="Shape 19"/>
          <p:cNvSpPr/>
          <p:nvPr/>
        </p:nvSpPr>
        <p:spPr>
          <a:xfrm>
            <a:off x="7269480" y="4443984"/>
            <a:ext cx="384048" cy="384048"/>
          </a:xfrm>
          <a:prstGeom prst="ellipse">
            <a:avLst/>
          </a:prstGeom>
          <a:solidFill>
            <a:srgbClr val="004F9F"/>
          </a:solidFill>
          <a:ln/>
        </p:spPr>
      </p:sp>
      <p:sp>
        <p:nvSpPr>
          <p:cNvPr id="25" name="Text 20"/>
          <p:cNvSpPr/>
          <p:nvPr/>
        </p:nvSpPr>
        <p:spPr>
          <a:xfrm>
            <a:off x="7269480" y="44439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26" name="Text 21"/>
          <p:cNvSpPr/>
          <p:nvPr/>
        </p:nvSpPr>
        <p:spPr>
          <a:xfrm>
            <a:off x="7818120" y="4343400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Lançamentos: </a:t>
            </a:r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linha por competência, entrada em amarelo</a:t>
            </a:r>
            <a:endParaRPr lang="en-US" sz="1250" dirty="0"/>
          </a:p>
        </p:txBody>
      </p:sp>
      <p:sp>
        <p:nvSpPr>
          <p:cNvPr id="27" name="Shape 22"/>
          <p:cNvSpPr/>
          <p:nvPr/>
        </p:nvSpPr>
        <p:spPr>
          <a:xfrm>
            <a:off x="7269480" y="5230368"/>
            <a:ext cx="384048" cy="384048"/>
          </a:xfrm>
          <a:prstGeom prst="ellipse">
            <a:avLst/>
          </a:prstGeom>
          <a:solidFill>
            <a:srgbClr val="004F9F"/>
          </a:solidFill>
          <a:ln/>
        </p:spPr>
      </p:sp>
      <p:sp>
        <p:nvSpPr>
          <p:cNvPr id="28" name="Text 23"/>
          <p:cNvSpPr/>
          <p:nvPr/>
        </p:nvSpPr>
        <p:spPr>
          <a:xfrm>
            <a:off x="7269480" y="5230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29" name="Text 24"/>
          <p:cNvSpPr/>
          <p:nvPr/>
        </p:nvSpPr>
        <p:spPr>
          <a:xfrm>
            <a:off x="7818120" y="5129784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Matriz de Indicadores: </a:t>
            </a:r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definição completa no formato do entregável</a:t>
            </a:r>
            <a:endParaRPr lang="en-US" sz="1250" dirty="0"/>
          </a:p>
        </p:txBody>
      </p:sp>
      <p:sp>
        <p:nvSpPr>
          <p:cNvPr id="30" name="Text 25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de Atenção Psicossocial · Cooperação Técnica SES/MS e OPAS/OMS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o painel se organiza: quatro camadas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691640"/>
            <a:ext cx="2670048" cy="3291840"/>
          </a:xfrm>
          <a:prstGeom prst="roundRect">
            <a:avLst>
              <a:gd name="adj" fmla="val 3425"/>
            </a:avLst>
          </a:prstGeom>
          <a:solidFill>
            <a:srgbClr val="E7ECF1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965960"/>
            <a:ext cx="603504" cy="60350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49808" y="2743200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Fontes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49808" y="3154680"/>
            <a:ext cx="208483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Sistemas que o município já usa: RH da prefeitura ou da SMS, folha de pagamento, ponto e e-saúde/e-SUS.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3072384" y="301752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3383280" y="1691640"/>
            <a:ext cx="2670048" cy="3291840"/>
          </a:xfrm>
          <a:prstGeom prst="roundRect">
            <a:avLst>
              <a:gd name="adj" fmla="val 3425"/>
            </a:avLst>
          </a:prstGeom>
          <a:solidFill>
            <a:srgbClr val="E7ECF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888" y="1965960"/>
            <a:ext cx="603504" cy="60350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675888" y="2743200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Tratamento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3675888" y="3154680"/>
            <a:ext cx="208483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Extração mensal, padronização e anonimização. A matrícula cruza as bases somente aqui e os microdados são descartados.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5998464" y="301752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3" name="Shape 9"/>
          <p:cNvSpPr/>
          <p:nvPr/>
        </p:nvSpPr>
        <p:spPr>
          <a:xfrm>
            <a:off x="6309360" y="1691640"/>
            <a:ext cx="2670048" cy="3291840"/>
          </a:xfrm>
          <a:prstGeom prst="roundRect">
            <a:avLst>
              <a:gd name="adj" fmla="val 3425"/>
            </a:avLst>
          </a:prstGeom>
          <a:solidFill>
            <a:srgbClr val="E7ECF1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968" y="1965960"/>
            <a:ext cx="603504" cy="60350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601968" y="2743200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Indicadores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6601968" y="3154680"/>
            <a:ext cx="208483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indicador tem fórmula, fonte, periodicidade e limiar de alerta definidos na matriz.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8924544" y="301752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8" name="Shape 13"/>
          <p:cNvSpPr/>
          <p:nvPr/>
        </p:nvSpPr>
        <p:spPr>
          <a:xfrm>
            <a:off x="9235440" y="1691640"/>
            <a:ext cx="2670048" cy="3291840"/>
          </a:xfrm>
          <a:prstGeom prst="roundRect">
            <a:avLst>
              <a:gd name="adj" fmla="val 3425"/>
            </a:avLst>
          </a:prstGeom>
          <a:solidFill>
            <a:srgbClr val="004F9F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8048" y="1965960"/>
            <a:ext cx="603504" cy="60350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528048" y="2743200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· Painel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9528048" y="3154680"/>
            <a:ext cx="208483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E7EC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Aba Lançamentos recebe os totais agregados e o semáforo por competência sai automaticamente.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457200" y="5257800"/>
            <a:ext cx="11274552" cy="777240"/>
          </a:xfrm>
          <a:prstGeom prst="roundRect">
            <a:avLst>
              <a:gd name="adj" fmla="val 9412"/>
            </a:avLst>
          </a:prstGeom>
          <a:solidFill>
            <a:srgbClr val="F4EFE6"/>
          </a:solidFill>
          <a:ln/>
        </p:spPr>
      </p:sp>
      <p:sp>
        <p:nvSpPr>
          <p:cNvPr id="23" name="Text 17"/>
          <p:cNvSpPr/>
          <p:nvPr/>
        </p:nvSpPr>
        <p:spPr>
          <a:xfrm>
            <a:off x="777240" y="52578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Regra de ouro: </a:t>
            </a:r>
            <a:pPr indent="0" marL="0">
              <a:buNone/>
            </a:pPr>
            <a:r>
              <a:rPr lang="en-US" sz="14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matrícula nunca chega ao painel. O que se publica é sempre o agregado por unidade ou por município.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de Atenção Psicossocial · Cooperação Técnica SES/MS e OPAS/OMS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seis fontes de dados e o que cada uma revela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3657600" cy="2121408"/>
          </a:xfrm>
          <a:prstGeom prst="roundRect">
            <a:avLst>
              <a:gd name="adj" fmla="val 3879"/>
            </a:avLst>
          </a:prstGeom>
          <a:solidFill>
            <a:srgbClr val="E7ECF1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" y="1591056"/>
            <a:ext cx="475488" cy="4754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25880" y="160934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Férias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94944" y="2212848"/>
            <a:ext cx="3182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Férias vencidas ou acumuladas indicam sobrecarga e escala mal dimensionada.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94944" y="3090672"/>
            <a:ext cx="3182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 · trimestral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261104" y="1371600"/>
            <a:ext cx="3657600" cy="2121408"/>
          </a:xfrm>
          <a:prstGeom prst="roundRect">
            <a:avLst>
              <a:gd name="adj" fmla="val 3879"/>
            </a:avLst>
          </a:prstGeom>
          <a:solidFill>
            <a:srgbClr val="E7ECF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848" y="1591056"/>
            <a:ext cx="475488" cy="47548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129784" y="160934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Afastamentos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4498848" y="2212848"/>
            <a:ext cx="3182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Absenteísmo por doença e proporção de CID grupo F rastreiam o adoecimento psíquico.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4498848" y="3090672"/>
            <a:ext cx="3182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Perícia ou atestados · mensal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8065008" y="1371600"/>
            <a:ext cx="3657600" cy="2121408"/>
          </a:xfrm>
          <a:prstGeom prst="roundRect">
            <a:avLst>
              <a:gd name="adj" fmla="val 3879"/>
            </a:avLst>
          </a:prstGeom>
          <a:solidFill>
            <a:srgbClr val="E7ECF1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591056"/>
            <a:ext cx="475488" cy="47548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933688" y="160934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Concessões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8302752" y="2212848"/>
            <a:ext cx="3182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Folgas compensatórias não usufruídas revelam jornada estendida crônica.</a:t>
            </a:r>
            <a:endParaRPr lang="en-US" sz="1150" dirty="0"/>
          </a:p>
        </p:txBody>
      </p:sp>
      <p:sp>
        <p:nvSpPr>
          <p:cNvPr id="17" name="Text 12"/>
          <p:cNvSpPr/>
          <p:nvPr/>
        </p:nvSpPr>
        <p:spPr>
          <a:xfrm>
            <a:off x="8302752" y="3090672"/>
            <a:ext cx="3182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 · trimestral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457200" y="3694176"/>
            <a:ext cx="3657600" cy="2121408"/>
          </a:xfrm>
          <a:prstGeom prst="roundRect">
            <a:avLst>
              <a:gd name="adj" fmla="val 3879"/>
            </a:avLst>
          </a:prstGeom>
          <a:solidFill>
            <a:srgbClr val="E7ECF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" y="3913632"/>
            <a:ext cx="475488" cy="47548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325880" y="3931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 extra e plantão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694944" y="4535424"/>
            <a:ext cx="3182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 extra em 3 competências seguidas distingue sobrecarga estrutural de pico pontual.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694944" y="5413248"/>
            <a:ext cx="3182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Folha de pagamento · mensal</a:t>
            </a:r>
            <a:endParaRPr lang="en-US" sz="1000" dirty="0"/>
          </a:p>
        </p:txBody>
      </p:sp>
      <p:sp>
        <p:nvSpPr>
          <p:cNvPr id="23" name="Shape 17"/>
          <p:cNvSpPr/>
          <p:nvPr/>
        </p:nvSpPr>
        <p:spPr>
          <a:xfrm>
            <a:off x="4261104" y="3694176"/>
            <a:ext cx="3657600" cy="2121408"/>
          </a:xfrm>
          <a:prstGeom prst="roundRect">
            <a:avLst>
              <a:gd name="adj" fmla="val 3879"/>
            </a:avLst>
          </a:prstGeom>
          <a:solidFill>
            <a:srgbClr val="E7ECF1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8848" y="3913632"/>
            <a:ext cx="475488" cy="47548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129784" y="3931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Ponto</a:t>
            </a:r>
            <a:endParaRPr lang="en-US" sz="1500" dirty="0"/>
          </a:p>
        </p:txBody>
      </p:sp>
      <p:sp>
        <p:nvSpPr>
          <p:cNvPr id="26" name="Text 19"/>
          <p:cNvSpPr/>
          <p:nvPr/>
        </p:nvSpPr>
        <p:spPr>
          <a:xfrm>
            <a:off x="4498848" y="4535424"/>
            <a:ext cx="3182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Extrapolação de jornada e supressão de intervalo mostram a organização real do trabalho.</a:t>
            </a:r>
            <a:endParaRPr lang="en-US" sz="1150" dirty="0"/>
          </a:p>
        </p:txBody>
      </p:sp>
      <p:sp>
        <p:nvSpPr>
          <p:cNvPr id="27" name="Text 20"/>
          <p:cNvSpPr/>
          <p:nvPr/>
        </p:nvSpPr>
        <p:spPr>
          <a:xfrm>
            <a:off x="4498848" y="5413248"/>
            <a:ext cx="3182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Ponto eletrônico ou amostra · mensal</a:t>
            </a:r>
            <a:endParaRPr lang="en-US" sz="1000" dirty="0"/>
          </a:p>
        </p:txBody>
      </p:sp>
      <p:sp>
        <p:nvSpPr>
          <p:cNvPr id="28" name="Shape 21"/>
          <p:cNvSpPr/>
          <p:nvPr/>
        </p:nvSpPr>
        <p:spPr>
          <a:xfrm>
            <a:off x="8065008" y="3694176"/>
            <a:ext cx="3657600" cy="2121408"/>
          </a:xfrm>
          <a:prstGeom prst="roundRect">
            <a:avLst>
              <a:gd name="adj" fmla="val 3879"/>
            </a:avLst>
          </a:prstGeom>
          <a:solidFill>
            <a:srgbClr val="E7ECF1"/>
          </a:solidFill>
          <a:ln/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2752" y="3913632"/>
            <a:ext cx="475488" cy="475488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8933688" y="3931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e-saúde x servidor</a:t>
            </a:r>
            <a:endParaRPr lang="en-US" sz="1500" dirty="0"/>
          </a:p>
        </p:txBody>
      </p:sp>
      <p:sp>
        <p:nvSpPr>
          <p:cNvPr id="31" name="Text 23"/>
          <p:cNvSpPr/>
          <p:nvPr/>
        </p:nvSpPr>
        <p:spPr>
          <a:xfrm>
            <a:off x="8302752" y="4535424"/>
            <a:ext cx="3182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Produção per capita e pressão assistencial relacionam a demanda real à equipe presente.</a:t>
            </a:r>
            <a:endParaRPr lang="en-US" sz="1150" dirty="0"/>
          </a:p>
        </p:txBody>
      </p:sp>
      <p:sp>
        <p:nvSpPr>
          <p:cNvPr id="32" name="Text 24"/>
          <p:cNvSpPr/>
          <p:nvPr/>
        </p:nvSpPr>
        <p:spPr>
          <a:xfrm>
            <a:off x="8302752" y="5413248"/>
            <a:ext cx="3182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e-saúde/e-SUS + RH · mensal</a:t>
            </a:r>
            <a:endParaRPr lang="en-US" sz="1000" dirty="0"/>
          </a:p>
        </p:txBody>
      </p:sp>
      <p:sp>
        <p:nvSpPr>
          <p:cNvPr id="33" name="Text 25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de Atenção Psicossocial · Cooperação Técnica SES/MS e OPAS/OMS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preencher a aba Lançamentos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502920" cy="502920"/>
          </a:xfrm>
          <a:prstGeom prst="ellipse">
            <a:avLst/>
          </a:prstGeom>
          <a:solidFill>
            <a:srgbClr val="004F9F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43000" y="1335024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linha por mês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43000" y="1664208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Competência, município (lista suspensa) e os totais agregados dos 6 blocos nas células em amarelo.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57200" y="2670048"/>
            <a:ext cx="502920" cy="502920"/>
          </a:xfrm>
          <a:prstGeom prst="ellipse">
            <a:avLst/>
          </a:prstGeom>
          <a:solidFill>
            <a:srgbClr val="004F9F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670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43000" y="263347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Somente agregados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143000" y="2962656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Nunca nomes, matrículas ou casos individuais. Unidades com menos de 5 servidores somam ao total do município.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57200" y="3968496"/>
            <a:ext cx="502920" cy="502920"/>
          </a:xfrm>
          <a:prstGeom prst="ellipse">
            <a:avLst/>
          </a:prstGeom>
          <a:solidFill>
            <a:srgbClr val="004F9F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396849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143000" y="39319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resto sai sozinho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43000" y="4261104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6 indicadores, a contagem de alertas e o semáforo são calculados automaticamente com os limiares da aba Parâmetros.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5349240"/>
            <a:ext cx="5623560" cy="731520"/>
          </a:xfrm>
          <a:prstGeom prst="roundRect">
            <a:avLst>
              <a:gd name="adj" fmla="val 10000"/>
            </a:avLst>
          </a:prstGeom>
          <a:solidFill>
            <a:srgbClr val="FFF3B0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534924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Amarelo = preenchimento.  </a:t>
            </a:r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Todas as demais células são calculadas e não devem ser editadas.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92240" y="1371600"/>
            <a:ext cx="5239512" cy="4709160"/>
          </a:xfrm>
          <a:prstGeom prst="roundRect">
            <a:avLst>
              <a:gd name="adj" fmla="val 1942"/>
            </a:avLst>
          </a:prstGeom>
          <a:solidFill>
            <a:srgbClr val="E7ECF1"/>
          </a:solidFill>
          <a:ln/>
        </p:spPr>
      </p:sp>
      <p:sp>
        <p:nvSpPr>
          <p:cNvPr id="18" name="Text 16"/>
          <p:cNvSpPr/>
          <p:nvPr/>
        </p:nvSpPr>
        <p:spPr>
          <a:xfrm>
            <a:off x="6812280" y="1609344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Exemplo de uma competência (fictício)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812280" y="2057400"/>
            <a:ext cx="3246120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903720" y="2057400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Competência · Município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10058400" y="2057400"/>
            <a:ext cx="1371600" cy="402336"/>
          </a:xfrm>
          <a:prstGeom prst="rect">
            <a:avLst/>
          </a:prstGeom>
          <a:solidFill>
            <a:srgbClr val="FFF3B0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058400" y="2057400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06/2026 · Corumbá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812280" y="2459736"/>
            <a:ext cx="3246120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903720" y="2459736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Servidores ativos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10058400" y="2459736"/>
            <a:ext cx="1371600" cy="402336"/>
          </a:xfrm>
          <a:prstGeom prst="rect">
            <a:avLst/>
          </a:prstGeom>
          <a:solidFill>
            <a:srgbClr val="FFF3B0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058400" y="2459736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812280" y="2862072"/>
            <a:ext cx="3246120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903720" y="2862072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Férias vencidas (nº de servidores)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10058400" y="2862072"/>
            <a:ext cx="1371600" cy="402336"/>
          </a:xfrm>
          <a:prstGeom prst="rect">
            <a:avLst/>
          </a:prstGeom>
          <a:solidFill>
            <a:srgbClr val="FFF3B0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058400" y="2862072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812280" y="3264408"/>
            <a:ext cx="3246120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903720" y="3264408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Afastamentos: total e CID grupo F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10058400" y="3264408"/>
            <a:ext cx="1371600" cy="402336"/>
          </a:xfrm>
          <a:prstGeom prst="rect">
            <a:avLst/>
          </a:prstGeom>
          <a:solidFill>
            <a:srgbClr val="FFF3B0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058400" y="3264408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· 5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812280" y="3666744"/>
            <a:ext cx="3246120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903720" y="3666744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 extra em 3 competências seguidas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10058400" y="3666744"/>
            <a:ext cx="1371600" cy="402336"/>
          </a:xfrm>
          <a:prstGeom prst="rect">
            <a:avLst/>
          </a:prstGeom>
          <a:solidFill>
            <a:srgbClr val="FFF3B0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0058400" y="3666744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servidores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6812280" y="4069080"/>
            <a:ext cx="3246120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903720" y="4069080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Jornadas irregulares no ponto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10058400" y="4069080"/>
            <a:ext cx="1371600" cy="402336"/>
          </a:xfrm>
          <a:prstGeom prst="rect">
            <a:avLst/>
          </a:prstGeom>
          <a:solidFill>
            <a:srgbClr val="FFF3B0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0058400" y="4069080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410 de 2.400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6812280" y="4471416"/>
            <a:ext cx="3246120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903720" y="4471416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férias vencidas (calculado)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10058400" y="4471416"/>
            <a:ext cx="1371600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10058400" y="4471416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23,3%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6812280" y="4873752"/>
            <a:ext cx="3246120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903720" y="4873752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CID grupo F (calculado)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10058400" y="4873752"/>
            <a:ext cx="1371600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0058400" y="4873752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35,7%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6812280" y="5276088"/>
            <a:ext cx="3246120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903720" y="5276088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Alertas ativos · Semáforo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10058400" y="5276088"/>
            <a:ext cx="1371600" cy="402336"/>
          </a:xfrm>
          <a:prstGeom prst="rect">
            <a:avLst/>
          </a:prstGeom>
          <a:solidFill>
            <a:srgbClr val="F8CECC"/>
          </a:solidFill>
          <a:ln w="9525">
            <a:solidFill>
              <a:srgbClr val="B9C4D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0058400" y="5276088"/>
            <a:ext cx="1371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· Vermelho</a:t>
            </a:r>
            <a:endParaRPr lang="en-US" sz="1000" dirty="0"/>
          </a:p>
        </p:txBody>
      </p:sp>
      <p:sp>
        <p:nvSpPr>
          <p:cNvPr id="55" name="Text 53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de Atenção Psicossocial · Cooperação Técnica SES/MS e OPAS/OMS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semáforo e os limiares de alerta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3639312" cy="1965960"/>
          </a:xfrm>
          <a:prstGeom prst="roundRect">
            <a:avLst>
              <a:gd name="adj" fmla="val 4651"/>
            </a:avLst>
          </a:prstGeom>
          <a:solidFill>
            <a:srgbClr val="2E7D32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572768"/>
            <a:ext cx="3090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Verde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2121408"/>
            <a:ext cx="3090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Nenhum alerta na competência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31520" y="2505456"/>
            <a:ext cx="3090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Manter o acompanhamento de rotina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270248" y="1371600"/>
            <a:ext cx="3639312" cy="1965960"/>
          </a:xfrm>
          <a:prstGeom prst="roundRect">
            <a:avLst>
              <a:gd name="adj" fmla="val 4651"/>
            </a:avLst>
          </a:prstGeom>
          <a:solidFill>
            <a:srgbClr val="B8860B"/>
          </a:solidFill>
          <a:ln/>
        </p:spPr>
      </p:sp>
      <p:sp>
        <p:nvSpPr>
          <p:cNvPr id="8" name="Text 6"/>
          <p:cNvSpPr/>
          <p:nvPr/>
        </p:nvSpPr>
        <p:spPr>
          <a:xfrm>
            <a:off x="4544568" y="1572768"/>
            <a:ext cx="3090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Amarelo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4544568" y="2121408"/>
            <a:ext cx="3090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ou 2 alertas ativos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44568" y="2505456"/>
            <a:ext cx="3090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Discutir no matriciamento e planejar prevenção primária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83296" y="1371600"/>
            <a:ext cx="3639312" cy="1965960"/>
          </a:xfrm>
          <a:prstGeom prst="roundRect">
            <a:avLst>
              <a:gd name="adj" fmla="val 4651"/>
            </a:avLst>
          </a:prstGeom>
          <a:solidFill>
            <a:srgbClr val="C0392B"/>
          </a:solidFill>
          <a:ln/>
        </p:spPr>
      </p:sp>
      <p:sp>
        <p:nvSpPr>
          <p:cNvPr id="12" name="Text 10"/>
          <p:cNvSpPr/>
          <p:nvPr/>
        </p:nvSpPr>
        <p:spPr>
          <a:xfrm>
            <a:off x="8357616" y="1572768"/>
            <a:ext cx="3090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Vermelho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8357616" y="2121408"/>
            <a:ext cx="3090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ou mais alertas ativos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357616" y="2505456"/>
            <a:ext cx="3090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Ação imediata da gestão com apoio da Rede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57200" y="370332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Limiares de partida (calibráveis na aba Parâmetros com a série histórica do município)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57200" y="4206240"/>
            <a:ext cx="2185416" cy="1600200"/>
          </a:xfrm>
          <a:prstGeom prst="roundRect">
            <a:avLst>
              <a:gd name="adj" fmla="val 5143"/>
            </a:avLst>
          </a:prstGeom>
          <a:solidFill>
            <a:srgbClr val="F4EFE6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4370832"/>
            <a:ext cx="21854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594360" y="5074920"/>
            <a:ext cx="1911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Férias vencidas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729484" y="4206240"/>
            <a:ext cx="2185416" cy="1600200"/>
          </a:xfrm>
          <a:prstGeom prst="roundRect">
            <a:avLst>
              <a:gd name="adj" fmla="val 5143"/>
            </a:avLst>
          </a:prstGeom>
          <a:solidFill>
            <a:srgbClr val="F4EFE6"/>
          </a:solidFill>
          <a:ln/>
        </p:spPr>
      </p:sp>
      <p:sp>
        <p:nvSpPr>
          <p:cNvPr id="20" name="Text 18"/>
          <p:cNvSpPr/>
          <p:nvPr/>
        </p:nvSpPr>
        <p:spPr>
          <a:xfrm>
            <a:off x="2729484" y="4370832"/>
            <a:ext cx="21854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</a:t>
            </a:r>
            <a:endParaRPr lang="en-US" sz="3400" dirty="0"/>
          </a:p>
        </p:txBody>
      </p:sp>
      <p:sp>
        <p:nvSpPr>
          <p:cNvPr id="21" name="Text 19"/>
          <p:cNvSpPr/>
          <p:nvPr/>
        </p:nvSpPr>
        <p:spPr>
          <a:xfrm>
            <a:off x="2866644" y="5074920"/>
            <a:ext cx="1911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Absenteísmo por doença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001768" y="4206240"/>
            <a:ext cx="2185416" cy="1600200"/>
          </a:xfrm>
          <a:prstGeom prst="roundRect">
            <a:avLst>
              <a:gd name="adj" fmla="val 5143"/>
            </a:avLst>
          </a:prstGeom>
          <a:solidFill>
            <a:srgbClr val="F4EFE6"/>
          </a:solidFill>
          <a:ln/>
        </p:spPr>
      </p:sp>
      <p:sp>
        <p:nvSpPr>
          <p:cNvPr id="23" name="Text 21"/>
          <p:cNvSpPr/>
          <p:nvPr/>
        </p:nvSpPr>
        <p:spPr>
          <a:xfrm>
            <a:off x="5001768" y="4370832"/>
            <a:ext cx="21854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3400" dirty="0"/>
          </a:p>
        </p:txBody>
      </p:sp>
      <p:sp>
        <p:nvSpPr>
          <p:cNvPr id="24" name="Text 22"/>
          <p:cNvSpPr/>
          <p:nvPr/>
        </p:nvSpPr>
        <p:spPr>
          <a:xfrm>
            <a:off x="5138928" y="5074920"/>
            <a:ext cx="1911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Afastamentos CID grupo F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274052" y="4206240"/>
            <a:ext cx="2185416" cy="1600200"/>
          </a:xfrm>
          <a:prstGeom prst="roundRect">
            <a:avLst>
              <a:gd name="adj" fmla="val 5143"/>
            </a:avLst>
          </a:prstGeom>
          <a:solidFill>
            <a:srgbClr val="F4EFE6"/>
          </a:solidFill>
          <a:ln/>
        </p:spPr>
      </p:sp>
      <p:sp>
        <p:nvSpPr>
          <p:cNvPr id="26" name="Text 24"/>
          <p:cNvSpPr/>
          <p:nvPr/>
        </p:nvSpPr>
        <p:spPr>
          <a:xfrm>
            <a:off x="7274052" y="4370832"/>
            <a:ext cx="21854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3400" dirty="0"/>
          </a:p>
        </p:txBody>
      </p:sp>
      <p:sp>
        <p:nvSpPr>
          <p:cNvPr id="27" name="Text 25"/>
          <p:cNvSpPr/>
          <p:nvPr/>
        </p:nvSpPr>
        <p:spPr>
          <a:xfrm>
            <a:off x="7411212" y="5074920"/>
            <a:ext cx="1911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 extra recorrente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9546336" y="4206240"/>
            <a:ext cx="2185416" cy="1600200"/>
          </a:xfrm>
          <a:prstGeom prst="roundRect">
            <a:avLst>
              <a:gd name="adj" fmla="val 5143"/>
            </a:avLst>
          </a:prstGeom>
          <a:solidFill>
            <a:srgbClr val="F4EFE6"/>
          </a:solidFill>
          <a:ln/>
        </p:spPr>
      </p:sp>
      <p:sp>
        <p:nvSpPr>
          <p:cNvPr id="29" name="Text 27"/>
          <p:cNvSpPr/>
          <p:nvPr/>
        </p:nvSpPr>
        <p:spPr>
          <a:xfrm>
            <a:off x="9546336" y="4370832"/>
            <a:ext cx="21854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9683496" y="5074920"/>
            <a:ext cx="1911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Jornadas irregulares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de Atenção Psicossocial · Cooperação Técnica SES/MS e OPAS/OMS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leitura executiva na aba Painel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Consolidação automática dos lançamentos de todos os meses: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724912" cy="1417320"/>
          </a:xfrm>
          <a:prstGeom prst="roundRect">
            <a:avLst>
              <a:gd name="adj" fmla="val 5806"/>
            </a:avLst>
          </a:prstGeom>
          <a:solidFill>
            <a:srgbClr val="E7ECF1"/>
          </a:solidFill>
          <a:ln/>
        </p:spPr>
      </p:sp>
      <p:sp>
        <p:nvSpPr>
          <p:cNvPr id="5" name="Shape 3"/>
          <p:cNvSpPr/>
          <p:nvPr/>
        </p:nvSpPr>
        <p:spPr>
          <a:xfrm>
            <a:off x="694944" y="1901952"/>
            <a:ext cx="274320" cy="274320"/>
          </a:xfrm>
          <a:prstGeom prst="ellipse">
            <a:avLst/>
          </a:prstGeom>
          <a:solidFill>
            <a:srgbClr val="004F9F"/>
          </a:solidFill>
          <a:ln/>
        </p:spPr>
      </p:sp>
      <p:sp>
        <p:nvSpPr>
          <p:cNvPr id="6" name="Text 4"/>
          <p:cNvSpPr/>
          <p:nvPr/>
        </p:nvSpPr>
        <p:spPr>
          <a:xfrm>
            <a:off x="1078992" y="1847088"/>
            <a:ext cx="1947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5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Competências lançadas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94944" y="2487168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município e no total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310128" y="1691640"/>
            <a:ext cx="2724912" cy="1417320"/>
          </a:xfrm>
          <a:prstGeom prst="roundRect">
            <a:avLst>
              <a:gd name="adj" fmla="val 5806"/>
            </a:avLst>
          </a:prstGeom>
          <a:solidFill>
            <a:srgbClr val="E7ECF1"/>
          </a:solidFill>
          <a:ln/>
        </p:spPr>
      </p:sp>
      <p:sp>
        <p:nvSpPr>
          <p:cNvPr id="9" name="Shape 7"/>
          <p:cNvSpPr/>
          <p:nvPr/>
        </p:nvSpPr>
        <p:spPr>
          <a:xfrm>
            <a:off x="3547872" y="1901952"/>
            <a:ext cx="274320" cy="274320"/>
          </a:xfrm>
          <a:prstGeom prst="ellipse">
            <a:avLst/>
          </a:prstGeom>
          <a:solidFill>
            <a:srgbClr val="B8860B"/>
          </a:solidFill>
          <a:ln/>
        </p:spPr>
      </p:sp>
      <p:sp>
        <p:nvSpPr>
          <p:cNvPr id="10" name="Text 8"/>
          <p:cNvSpPr/>
          <p:nvPr/>
        </p:nvSpPr>
        <p:spPr>
          <a:xfrm>
            <a:off x="3931920" y="1847088"/>
            <a:ext cx="1947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5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Verde · Amarelo · Vermelho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547872" y="2487168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contagem de cada situação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63056" y="1691640"/>
            <a:ext cx="2724912" cy="1417320"/>
          </a:xfrm>
          <a:prstGeom prst="roundRect">
            <a:avLst>
              <a:gd name="adj" fmla="val 5806"/>
            </a:avLst>
          </a:prstGeom>
          <a:solidFill>
            <a:srgbClr val="E7ECF1"/>
          </a:solidFill>
          <a:ln/>
        </p:spPr>
      </p:sp>
      <p:sp>
        <p:nvSpPr>
          <p:cNvPr id="13" name="Shape 11"/>
          <p:cNvSpPr/>
          <p:nvPr/>
        </p:nvSpPr>
        <p:spPr>
          <a:xfrm>
            <a:off x="6400800" y="1901952"/>
            <a:ext cx="274320" cy="27432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4" name="Text 12"/>
          <p:cNvSpPr/>
          <p:nvPr/>
        </p:nvSpPr>
        <p:spPr>
          <a:xfrm>
            <a:off x="6784848" y="1847088"/>
            <a:ext cx="1947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5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Alertas acumulados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400800" y="2487168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soma e média por competência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015984" y="1691640"/>
            <a:ext cx="2724912" cy="1417320"/>
          </a:xfrm>
          <a:prstGeom prst="roundRect">
            <a:avLst>
              <a:gd name="adj" fmla="val 5806"/>
            </a:avLst>
          </a:prstGeom>
          <a:solidFill>
            <a:srgbClr val="E7ECF1"/>
          </a:solidFill>
          <a:ln/>
        </p:spPr>
      </p:sp>
      <p:sp>
        <p:nvSpPr>
          <p:cNvPr id="17" name="Shape 15"/>
          <p:cNvSpPr/>
          <p:nvPr/>
        </p:nvSpPr>
        <p:spPr>
          <a:xfrm>
            <a:off x="9253728" y="1901952"/>
            <a:ext cx="274320" cy="27432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8" name="Text 16"/>
          <p:cNvSpPr/>
          <p:nvPr/>
        </p:nvSpPr>
        <p:spPr>
          <a:xfrm>
            <a:off x="9637776" y="1847088"/>
            <a:ext cx="1947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250" b="1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Situação predominante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253728" y="2487168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semáforo consolidado dos 17 municípios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429000"/>
            <a:ext cx="11274552" cy="2468880"/>
          </a:xfrm>
          <a:prstGeom prst="roundRect">
            <a:avLst>
              <a:gd name="adj" fmla="val 3704"/>
            </a:avLst>
          </a:prstGeom>
          <a:solidFill>
            <a:srgbClr val="16243A"/>
          </a:solidFill>
          <a:ln/>
        </p:spPr>
      </p:sp>
      <p:sp>
        <p:nvSpPr>
          <p:cNvPr id="21" name="Text 19"/>
          <p:cNvSpPr/>
          <p:nvPr/>
        </p:nvSpPr>
        <p:spPr>
          <a:xfrm>
            <a:off x="868680" y="37033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fazer com um alerta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68680" y="4114800"/>
            <a:ext cx="104241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E7EC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Levar ao matriciamento quinzenal para discussão técnica do padrão identificado.</a:t>
            </a:r>
            <a:endParaRPr lang="en-US" sz="1350" dirty="0"/>
          </a:p>
          <a:p>
            <a:pPr indent="0" marL="0">
              <a:lnSpc>
                <a:spcPts val="2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E7EC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Conectar o alerta a uma medida de prevenção primária do Protocolo de Acolhimento: redesenho de escala, rodízio de tarefas, formação de substitutos ou revisão de metas.</a:t>
            </a:r>
            <a:endParaRPr lang="en-US" sz="1350" dirty="0"/>
          </a:p>
          <a:p>
            <a:pPr indent="0" marL="0">
              <a:lnSpc>
                <a:spcPts val="2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E7EC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Registrar a medida adotada e acompanhar o indicador nas competências seguintes.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de Atenção Psicossocial · Cooperação Técnica SES/MS e OPAS/OMS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Proteção de dados: as cinco salvaguardas</a:t>
            </a:r>
            <a:endParaRPr lang="en-US" sz="3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298448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88720" y="12801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Finalidade única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4206240" y="1280160"/>
            <a:ext cx="7498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Prevenção coletiva e gestão do trabalho. Jamais controle disciplinar individual ou avaliação de desempenho.</a:t>
            </a:r>
            <a:endParaRPr lang="en-US" sz="12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58568"/>
            <a:ext cx="512064" cy="51206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88720" y="224028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Minimização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4206240" y="2240280"/>
            <a:ext cx="7498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Só os campos estritamente necessários. Microdados identificados são descartados após o cálculo dos agregados.</a:t>
            </a:r>
            <a:endParaRPr lang="en-US" sz="12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218688"/>
            <a:ext cx="512064" cy="51206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88720" y="32004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identificação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4206240" y="3200400"/>
            <a:ext cx="7498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painel exibe apenas estatísticas. Unidades com menos de 5 servidores agregam ao total do município.</a:t>
            </a:r>
            <a:endParaRPr lang="en-US" sz="12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178808"/>
            <a:ext cx="512064" cy="51206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88720" y="4160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 sensíveis</a:t>
            </a:r>
            <a:endParaRPr lang="en-US" sz="1450" dirty="0"/>
          </a:p>
        </p:txBody>
      </p:sp>
      <p:sp>
        <p:nvSpPr>
          <p:cNvPr id="14" name="Text 8"/>
          <p:cNvSpPr/>
          <p:nvPr/>
        </p:nvSpPr>
        <p:spPr>
          <a:xfrm>
            <a:off x="4206240" y="4160520"/>
            <a:ext cx="7498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CID circula apenas em grande grupo (grupo F sim ou não) e sob sigilo, conforme o Guia Orientador.</a:t>
            </a:r>
            <a:endParaRPr lang="en-US" sz="12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5138928"/>
            <a:ext cx="512064" cy="51206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188720" y="51206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Acesso controlado</a:t>
            </a:r>
            <a:endParaRPr lang="en-US" sz="1450" dirty="0"/>
          </a:p>
        </p:txBody>
      </p:sp>
      <p:sp>
        <p:nvSpPr>
          <p:cNvPr id="17" name="Text 10"/>
          <p:cNvSpPr/>
          <p:nvPr/>
        </p:nvSpPr>
        <p:spPr>
          <a:xfrm>
            <a:off x="4206240" y="5120640"/>
            <a:ext cx="7498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camada de tratamento fica restrita aos pontos focais designados por ato formal da gestão municipal.</a:t>
            </a:r>
            <a:endParaRPr lang="en-US" sz="1250" dirty="0"/>
          </a:p>
        </p:txBody>
      </p:sp>
      <p:sp>
        <p:nvSpPr>
          <p:cNvPr id="18" name="Text 11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de Atenção Psicossocial · Cooperação Técnica SES/MS e OPAS/OMS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Implantação gradual em três ondas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11247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Nenhum município precisa começar com as seis fontes. A ausência temporária de uma fonte fica registrada na matriz e não interrompe o monitoramento das demais.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2103120"/>
            <a:ext cx="3639312" cy="3200400"/>
          </a:xfrm>
          <a:prstGeom prst="roundRect">
            <a:avLst>
              <a:gd name="adj" fmla="val 2857"/>
            </a:avLst>
          </a:prstGeom>
          <a:solidFill>
            <a:srgbClr val="E7ECF1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3090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Onda 1 · Início imediato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2743200"/>
            <a:ext cx="3090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8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Férias, afastamentos e hora extra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3703320"/>
            <a:ext cx="309067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Relatórios que o RH e a folha já emitem todos os meses.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270248" y="2103120"/>
            <a:ext cx="3639312" cy="3200400"/>
          </a:xfrm>
          <a:prstGeom prst="roundRect">
            <a:avLst>
              <a:gd name="adj" fmla="val 2857"/>
            </a:avLst>
          </a:prstGeom>
          <a:solidFill>
            <a:srgbClr val="F4EFE6"/>
          </a:solidFill>
          <a:ln/>
        </p:spPr>
      </p:sp>
      <p:sp>
        <p:nvSpPr>
          <p:cNvPr id="9" name="Text 7"/>
          <p:cNvSpPr/>
          <p:nvPr/>
        </p:nvSpPr>
        <p:spPr>
          <a:xfrm>
            <a:off x="4544568" y="2377440"/>
            <a:ext cx="3090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Onda 2 · Segundo ciclo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44568" y="2743200"/>
            <a:ext cx="3090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800" b="1" dirty="0">
                <a:solidFill>
                  <a:srgbClr val="004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Ponto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544568" y="3703320"/>
            <a:ext cx="309067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1624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Pelo sistema eletrônico ou por amostra da folha de ponto onde o registro é manual.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83296" y="2103120"/>
            <a:ext cx="3639312" cy="3200400"/>
          </a:xfrm>
          <a:prstGeom prst="roundRect">
            <a:avLst>
              <a:gd name="adj" fmla="val 2857"/>
            </a:avLst>
          </a:prstGeom>
          <a:solidFill>
            <a:srgbClr val="16243A"/>
          </a:solidFill>
          <a:ln/>
        </p:spPr>
      </p:sp>
      <p:sp>
        <p:nvSpPr>
          <p:cNvPr id="13" name="Text 11"/>
          <p:cNvSpPr/>
          <p:nvPr/>
        </p:nvSpPr>
        <p:spPr>
          <a:xfrm>
            <a:off x="8357616" y="2377440"/>
            <a:ext cx="3090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9F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Onda 3 · Consolidação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357616" y="2743200"/>
            <a:ext cx="30906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Cruzamento e-saúde x servidor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57616" y="3703320"/>
            <a:ext cx="309067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E7EC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Exige pactuação entre o RH e a equipe do e-saúde. Especialmente relevante na fronteira, pela população flutuante.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Leitura da hora extra recorrente começa no terceiro mês da série, quando há 3 competências para comparar.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de Atenção Psicossocial · Cooperação Técnica SES/MS e OPAS/OMS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624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377440"/>
            <a:ext cx="5943600" cy="5943600"/>
          </a:xfrm>
          <a:prstGeom prst="ellipse">
            <a:avLst/>
          </a:prstGeom>
          <a:solidFill>
            <a:srgbClr val="004F9F">
              <a:alpha val="2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91440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lançamento ao cuidado</a:t>
            </a:r>
            <a:endParaRPr lang="en-US" sz="3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965960"/>
            <a:ext cx="512064" cy="51206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54480" y="1947672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mês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4297680" y="1947672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E7EC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ponto focal lança os totais agregados na aba Lançamentos.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862072"/>
            <a:ext cx="512064" cy="51206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54480" y="2843784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cada quinzena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4297680" y="2843784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E7EC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alertas são discutidos no matriciamento e viram medidas de prevenção primária.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758184"/>
            <a:ext cx="512064" cy="51206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54480" y="3739896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cada quadrimestre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4297680" y="3739896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E7EC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relatório estatístico não identificado segue para a CVIST/SES, conforme o Guia Orientador.</a:t>
            </a:r>
            <a:endParaRPr lang="en-US" sz="13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654296"/>
            <a:ext cx="512064" cy="51206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54480" y="4636008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cada ano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4297680" y="4636008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E7EC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gestão revisa limiares, viabilidade das fontes e utilidade dos indicadores.</a:t>
            </a:r>
            <a:endParaRPr lang="en-US" sz="1300" dirty="0"/>
          </a:p>
        </p:txBody>
      </p:sp>
      <p:sp>
        <p:nvSpPr>
          <p:cNvPr id="16" name="Text 10"/>
          <p:cNvSpPr/>
          <p:nvPr/>
        </p:nvSpPr>
        <p:spPr>
          <a:xfrm>
            <a:off x="822960" y="562356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9F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matriz viva de indicadores, alimentada por dados que a administração já produz, a serviço do cuidado com quem cuida.</a:t>
            </a:r>
            <a:endParaRPr lang="en-US" sz="1500" dirty="0"/>
          </a:p>
        </p:txBody>
      </p:sp>
      <p:sp>
        <p:nvSpPr>
          <p:cNvPr id="17" name="Text 11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F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de Atenção Psicossocial · Cooperação Técnica SES/MS e OPAS/OMS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2026-08-13T01:07:15Z</dcterms:created>
  <dcterms:modified xsi:type="dcterms:W3CDTF">2026-08-13T01:07:15Z</dcterms:modified>
</cp:coreProperties>
</file>